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97">
          <p15:clr>
            <a:srgbClr val="9AA0A6"/>
          </p15:clr>
        </p15:guide>
        <p15:guide id="4" orient="horz" pos="992">
          <p15:clr>
            <a:srgbClr val="9AA0A6"/>
          </p15:clr>
        </p15:guide>
        <p15:guide id="5" pos="54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5A7384-B245-4055-A581-3DA081FCE1C1}">
  <a:tblStyle styleId="{975A7384-B245-4055-A581-3DA081FCE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7"/>
        <p:guide pos="992" orient="horz"/>
        <p:guide pos="54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36a71150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36a71150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c36a71150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c36a71150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c36a71150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c36a71150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c36a71150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c36a71150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36a71150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36a71150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c36a71150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c36a71150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c36a71150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c36a71150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c36a7115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c36a7115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c36a7115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c36a7115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c36a7115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c36a7115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c36a7115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c36a7115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c36a7115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c36a7115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36a71150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36a71150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c36a71150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c36a71150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200900"/>
            <a:ext cx="9144000" cy="394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2009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651675"/>
            <a:ext cx="82221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gif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786825"/>
            <a:ext cx="82221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Математические методы в робототехнике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8"/>
            <a:ext cx="82221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Участники проекта: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/>
              <a:t>Чистый Аркадий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/>
              <a:t>Хохлов Николай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/>
              <a:t>Молчанов Егор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Научный руководитель: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Мисюрин Сергей Юрьевич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Оптимизация походки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586" y="2415862"/>
            <a:ext cx="3471048" cy="8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5080425" y="4167288"/>
            <a:ext cx="35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оптимизированная траектория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508575" y="4167288"/>
            <a:ext cx="39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неоптимизированная траектория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3" name="Google Shape;163;p22"/>
          <p:cNvGrpSpPr/>
          <p:nvPr/>
        </p:nvGrpSpPr>
        <p:grpSpPr>
          <a:xfrm>
            <a:off x="1130426" y="1835275"/>
            <a:ext cx="2471074" cy="2035650"/>
            <a:chOff x="1130426" y="1835275"/>
            <a:chExt cx="2471074" cy="2035650"/>
          </a:xfrm>
        </p:grpSpPr>
        <p:pic>
          <p:nvPicPr>
            <p:cNvPr id="164" name="Google Shape;164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0426" y="1835275"/>
              <a:ext cx="2470926" cy="2035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2"/>
            <p:cNvSpPr txBox="1"/>
            <p:nvPr/>
          </p:nvSpPr>
          <p:spPr>
            <a:xfrm>
              <a:off x="1613400" y="3516925"/>
              <a:ext cx="1988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lt2"/>
                  </a:solidFill>
                  <a:highlight>
                    <a:schemeClr val="lt1"/>
                  </a:highlight>
                </a:rPr>
                <a:t>geogebra.org</a:t>
              </a:r>
              <a:endParaRPr i="1" sz="1100">
                <a:solidFill>
                  <a:schemeClr val="lt2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Математическая модель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256500"/>
            <a:ext cx="4100101" cy="1610188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4299" l="0" r="75194" t="-4300"/>
          <a:stretch/>
        </p:blipFill>
        <p:spPr>
          <a:xfrm>
            <a:off x="6299500" y="2586713"/>
            <a:ext cx="1541849" cy="949775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3" name="Google Shape;173;p23"/>
          <p:cNvSpPr txBox="1"/>
          <p:nvPr/>
        </p:nvSpPr>
        <p:spPr>
          <a:xfrm>
            <a:off x="471900" y="15746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Уравнение Лагранжа:</a:t>
            </a:r>
            <a:endParaRPr sz="1800"/>
          </a:p>
        </p:txBody>
      </p:sp>
      <p:sp>
        <p:nvSpPr>
          <p:cNvPr id="174" name="Google Shape;174;p23"/>
          <p:cNvSpPr/>
          <p:nvPr/>
        </p:nvSpPr>
        <p:spPr>
          <a:xfrm>
            <a:off x="4860055" y="2848313"/>
            <a:ext cx="1151400" cy="426600"/>
          </a:xfrm>
          <a:prstGeom prst="rightArrow">
            <a:avLst>
              <a:gd fmla="val 39860" name="adj1"/>
              <a:gd fmla="val 7273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Математическая модель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-5418" l="0" r="0" t="0"/>
          <a:stretch/>
        </p:blipFill>
        <p:spPr>
          <a:xfrm>
            <a:off x="5567319" y="1697451"/>
            <a:ext cx="2443375" cy="260255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81" name="Google Shape;181;p24"/>
          <p:cNvSpPr txBox="1"/>
          <p:nvPr/>
        </p:nvSpPr>
        <p:spPr>
          <a:xfrm>
            <a:off x="899800" y="4352675"/>
            <a:ext cx="295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м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етод Рунге-Кутты 4-го порядка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066413" y="4352675"/>
            <a:ext cx="3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моделирование движения ноги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3" name="Google Shape;183;p24"/>
          <p:cNvGrpSpPr/>
          <p:nvPr/>
        </p:nvGrpSpPr>
        <p:grpSpPr>
          <a:xfrm>
            <a:off x="1133306" y="1697450"/>
            <a:ext cx="2485901" cy="2602550"/>
            <a:chOff x="600175" y="1697450"/>
            <a:chExt cx="2485901" cy="2602550"/>
          </a:xfrm>
        </p:grpSpPr>
        <p:pic>
          <p:nvPicPr>
            <p:cNvPr id="184" name="Google Shape;184;p24"/>
            <p:cNvPicPr preferRelativeResize="0"/>
            <p:nvPr/>
          </p:nvPicPr>
          <p:blipFill rotWithShape="1">
            <a:blip r:embed="rId4">
              <a:alphaModFix/>
            </a:blip>
            <a:srcRect b="-15433" l="0" r="0" t="0"/>
            <a:stretch/>
          </p:blipFill>
          <p:spPr>
            <a:xfrm>
              <a:off x="600175" y="1697450"/>
              <a:ext cx="2485901" cy="2602550"/>
            </a:xfrm>
            <a:prstGeom prst="rect">
              <a:avLst/>
            </a:prstGeom>
            <a:noFill/>
            <a:ln cap="flat" cmpd="sng" w="38100">
              <a:solidFill>
                <a:srgbClr val="4285F4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185" name="Google Shape;185;p24"/>
            <p:cNvSpPr txBox="1"/>
            <p:nvPr/>
          </p:nvSpPr>
          <p:spPr>
            <a:xfrm>
              <a:off x="1374868" y="3943300"/>
              <a:ext cx="17112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rgbClr val="737373"/>
                  </a:solidFill>
                </a:rPr>
                <a:t>wikipedia.org</a:t>
              </a:r>
              <a:endParaRPr i="1" sz="1100">
                <a:solidFill>
                  <a:srgbClr val="737373"/>
                </a:solidFill>
              </a:endParaRPr>
            </a:p>
          </p:txBody>
        </p:sp>
      </p:grpSp>
      <p:sp>
        <p:nvSpPr>
          <p:cNvPr id="186" name="Google Shape;186;p24"/>
          <p:cNvSpPr/>
          <p:nvPr/>
        </p:nvSpPr>
        <p:spPr>
          <a:xfrm>
            <a:off x="4048147" y="2785413"/>
            <a:ext cx="1151400" cy="426600"/>
          </a:xfrm>
          <a:prstGeom prst="rightArrow">
            <a:avLst>
              <a:gd fmla="val 39860" name="adj1"/>
              <a:gd fmla="val 72730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Протокол взаимодействия с двигателем </a:t>
            </a:r>
            <a:endParaRPr/>
          </a:p>
        </p:txBody>
      </p:sp>
      <p:graphicFrame>
        <p:nvGraphicFramePr>
          <p:cNvPr id="192" name="Google Shape;192;p25"/>
          <p:cNvGraphicFramePr/>
          <p:nvPr/>
        </p:nvGraphicFramePr>
        <p:xfrm>
          <a:off x="688275" y="15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{975A7384-B245-4055-A581-3DA081FCE1C1}</a:tableStyleId>
              </a:tblPr>
              <a:tblGrid>
                <a:gridCol w="1298225"/>
                <a:gridCol w="1298225"/>
                <a:gridCol w="1298225"/>
                <a:gridCol w="1298225"/>
                <a:gridCol w="1298225"/>
                <a:gridCol w="12982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Заголовок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 привода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Размер данных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Команда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Параметры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Контрольная сумма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75" y="2300900"/>
            <a:ext cx="5067845" cy="2651475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4" name="Google Shape;194;p25"/>
          <p:cNvSpPr txBox="1"/>
          <p:nvPr/>
        </p:nvSpPr>
        <p:spPr>
          <a:xfrm>
            <a:off x="4105925" y="4674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737373"/>
                </a:solidFill>
                <a:highlight>
                  <a:schemeClr val="lt1"/>
                </a:highlight>
              </a:rPr>
              <a:t>lobot-robot.com</a:t>
            </a:r>
            <a:endParaRPr i="1" sz="1100">
              <a:solidFill>
                <a:srgbClr val="73737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Сравнение работы ПО</a:t>
            </a:r>
            <a:endParaRPr/>
          </a:p>
        </p:txBody>
      </p:sp>
      <p:graphicFrame>
        <p:nvGraphicFramePr>
          <p:cNvPr id="200" name="Google Shape;200;p26"/>
          <p:cNvGraphicFramePr/>
          <p:nvPr/>
        </p:nvGraphicFramePr>
        <p:xfrm>
          <a:off x="915800" y="161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{975A7384-B245-4055-A581-3DA081FCE1C1}</a:tableStyleId>
              </a:tblPr>
              <a:tblGrid>
                <a:gridCol w="959150"/>
                <a:gridCol w="1141600"/>
              </a:tblGrid>
              <a:tr h="53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ЯП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Время записи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10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 мс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 мс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845" y="2467400"/>
            <a:ext cx="554451" cy="55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850" y="3424150"/>
            <a:ext cx="554450" cy="6237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26"/>
          <p:cNvGraphicFramePr/>
          <p:nvPr/>
        </p:nvGraphicFramePr>
        <p:xfrm>
          <a:off x="3510275" y="1613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{975A7384-B245-4055-A581-3DA081FCE1C1}</a:tableStyleId>
              </a:tblPr>
              <a:tblGrid>
                <a:gridCol w="1744075"/>
                <a:gridCol w="1744075"/>
                <a:gridCol w="1744075"/>
              </a:tblGrid>
              <a:tr h="589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Время записи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Время чтения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Время записи и чтения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1017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 мс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мс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10-300</a:t>
                      </a:r>
                      <a:r>
                        <a:rPr lang="en"/>
                        <a:t> мс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Цель: Оптимизировать параметры движения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574675"/>
            <a:ext cx="8222100" cy="30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решение обратной задачи кинематики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создание </a:t>
            </a:r>
            <a:r>
              <a:rPr lang="en"/>
              <a:t>математической</a:t>
            </a:r>
            <a:r>
              <a:rPr lang="en"/>
              <a:t> модели, с помощью которой можно удобно описывать кинематику робота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создание удобного программного интерфейса для создания и тестирования походок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оптимизировать походку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13397"/>
          <a:stretch/>
        </p:blipFill>
        <p:spPr>
          <a:xfrm>
            <a:off x="3510375" y="2090950"/>
            <a:ext cx="3279225" cy="28399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Робот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651675"/>
            <a:ext cx="82221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рассматриваем робота, как совокупность: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блока управления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двигателя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механизма</a:t>
            </a:r>
            <a:endParaRPr/>
          </a:p>
        </p:txBody>
      </p:sp>
      <p:cxnSp>
        <p:nvCxnSpPr>
          <p:cNvPr id="82" name="Google Shape;82;p15"/>
          <p:cNvCxnSpPr/>
          <p:nvPr/>
        </p:nvCxnSpPr>
        <p:spPr>
          <a:xfrm>
            <a:off x="3149350" y="2374925"/>
            <a:ext cx="1736100" cy="606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/>
          <p:nvPr/>
        </p:nvCxnSpPr>
        <p:spPr>
          <a:xfrm>
            <a:off x="2387825" y="2704050"/>
            <a:ext cx="1626300" cy="6780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/>
          <p:nvPr/>
        </p:nvCxnSpPr>
        <p:spPr>
          <a:xfrm>
            <a:off x="2400725" y="3071900"/>
            <a:ext cx="1355100" cy="677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 txBox="1"/>
          <p:nvPr/>
        </p:nvSpPr>
        <p:spPr>
          <a:xfrm>
            <a:off x="3789600" y="4561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2"/>
                </a:solidFill>
              </a:rPr>
              <a:t>sadisoft.store</a:t>
            </a:r>
            <a:endParaRPr i="1"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Кинематика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019" y="1919075"/>
            <a:ext cx="3404981" cy="2710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2" name="Google Shape;92;p16"/>
          <p:cNvSpPr txBox="1"/>
          <p:nvPr/>
        </p:nvSpPr>
        <p:spPr>
          <a:xfrm>
            <a:off x="7544400" y="4295975"/>
            <a:ext cx="11496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2"/>
                </a:solidFill>
              </a:rPr>
              <a:t>oscarliang.com</a:t>
            </a:r>
            <a:endParaRPr i="1" sz="1100">
              <a:solidFill>
                <a:schemeClr val="lt2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71900" y="19190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Прямая задача:</a:t>
            </a:r>
            <a:endParaRPr sz="1800"/>
          </a:p>
        </p:txBody>
      </p:sp>
      <p:sp>
        <p:nvSpPr>
          <p:cNvPr id="94" name="Google Shape;94;p16"/>
          <p:cNvSpPr txBox="1"/>
          <p:nvPr/>
        </p:nvSpPr>
        <p:spPr>
          <a:xfrm>
            <a:off x="471900" y="31890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Обратная задача:</a:t>
            </a:r>
            <a:endParaRPr sz="1800"/>
          </a:p>
        </p:txBody>
      </p:sp>
      <p:grpSp>
        <p:nvGrpSpPr>
          <p:cNvPr id="95" name="Google Shape;95;p16"/>
          <p:cNvGrpSpPr/>
          <p:nvPr/>
        </p:nvGrpSpPr>
        <p:grpSpPr>
          <a:xfrm>
            <a:off x="854200" y="2393075"/>
            <a:ext cx="2897275" cy="437400"/>
            <a:chOff x="549400" y="2393075"/>
            <a:chExt cx="2897275" cy="437400"/>
          </a:xfrm>
        </p:grpSpPr>
        <p:sp>
          <p:nvSpPr>
            <p:cNvPr id="96" name="Google Shape;96;p16"/>
            <p:cNvSpPr txBox="1"/>
            <p:nvPr/>
          </p:nvSpPr>
          <p:spPr>
            <a:xfrm>
              <a:off x="549400" y="2393075"/>
              <a:ext cx="818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/>
                <a:t>α,β,γ</a:t>
              </a:r>
              <a:endParaRPr i="1" sz="1800"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2627975" y="2393075"/>
              <a:ext cx="818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/>
                <a:t>x,y,z</a:t>
              </a:r>
              <a:endParaRPr i="1" sz="1800"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588688" y="2460125"/>
              <a:ext cx="818700" cy="303300"/>
            </a:xfrm>
            <a:prstGeom prst="rightArrow">
              <a:avLst>
                <a:gd fmla="val 39860" name="adj1"/>
                <a:gd fmla="val 7273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1" sz="1800"/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854200" y="3663075"/>
            <a:ext cx="2897275" cy="437400"/>
            <a:chOff x="549400" y="3663075"/>
            <a:chExt cx="2897275" cy="437400"/>
          </a:xfrm>
        </p:grpSpPr>
        <p:sp>
          <p:nvSpPr>
            <p:cNvPr id="100" name="Google Shape;100;p16"/>
            <p:cNvSpPr txBox="1"/>
            <p:nvPr/>
          </p:nvSpPr>
          <p:spPr>
            <a:xfrm>
              <a:off x="2627975" y="3663075"/>
              <a:ext cx="818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/>
                <a:t>α,β,γ</a:t>
              </a:r>
              <a:endParaRPr i="1" sz="1800"/>
            </a:p>
          </p:txBody>
        </p:sp>
        <p:sp>
          <p:nvSpPr>
            <p:cNvPr id="101" name="Google Shape;101;p16"/>
            <p:cNvSpPr txBox="1"/>
            <p:nvPr/>
          </p:nvSpPr>
          <p:spPr>
            <a:xfrm>
              <a:off x="549400" y="3663075"/>
              <a:ext cx="8187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/>
                <a:t>x,y,z</a:t>
              </a:r>
              <a:endParaRPr i="1" sz="1800"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588675" y="3737525"/>
              <a:ext cx="818700" cy="303300"/>
            </a:xfrm>
            <a:prstGeom prst="rightArrow">
              <a:avLst>
                <a:gd fmla="val 39860" name="adj1"/>
                <a:gd fmla="val 7273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1" sz="18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7"/>
          <p:cNvGrpSpPr/>
          <p:nvPr/>
        </p:nvGrpSpPr>
        <p:grpSpPr>
          <a:xfrm>
            <a:off x="5685616" y="1531133"/>
            <a:ext cx="3008425" cy="2211900"/>
            <a:chOff x="2508875" y="1817720"/>
            <a:chExt cx="4165063" cy="2928117"/>
          </a:xfrm>
        </p:grpSpPr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08875" y="1817720"/>
              <a:ext cx="4148150" cy="2928117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109" name="Google Shape;109;p17"/>
            <p:cNvSpPr txBox="1"/>
            <p:nvPr/>
          </p:nvSpPr>
          <p:spPr>
            <a:xfrm>
              <a:off x="2525838" y="4389125"/>
              <a:ext cx="41481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lt2"/>
                  </a:solidFill>
                </a:rPr>
                <a:t>geogebra.org</a:t>
              </a:r>
              <a:endParaRPr i="1" sz="1100">
                <a:solidFill>
                  <a:schemeClr val="lt2"/>
                </a:solidFill>
              </a:endParaRPr>
            </a:p>
          </p:txBody>
        </p:sp>
      </p:grp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00" y="1651675"/>
            <a:ext cx="5107875" cy="19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Обратная задача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Creep Gait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0" r="60841" t="0"/>
          <a:stretch/>
        </p:blipFill>
        <p:spPr>
          <a:xfrm>
            <a:off x="1028973" y="2271800"/>
            <a:ext cx="2698051" cy="1496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8" name="Google Shape;118;p18"/>
          <p:cNvSpPr txBox="1"/>
          <p:nvPr/>
        </p:nvSpPr>
        <p:spPr>
          <a:xfrm>
            <a:off x="6955200" y="3518675"/>
            <a:ext cx="1072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makezine.com</a:t>
            </a:r>
            <a:endParaRPr b="0" i="0" sz="1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36375" y="3844200"/>
            <a:ext cx="40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центр масс робота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911075" y="3844200"/>
            <a:ext cx="352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цикл движения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4657651" y="2271800"/>
            <a:ext cx="4036349" cy="1507575"/>
            <a:chOff x="4314326" y="2271800"/>
            <a:chExt cx="4036349" cy="1507575"/>
          </a:xfrm>
        </p:grpSpPr>
        <p:pic>
          <p:nvPicPr>
            <p:cNvPr id="122" name="Google Shape;122;p18"/>
            <p:cNvPicPr preferRelativeResize="0"/>
            <p:nvPr/>
          </p:nvPicPr>
          <p:blipFill rotWithShape="1">
            <a:blip r:embed="rId3">
              <a:alphaModFix/>
            </a:blip>
            <a:srcRect b="0" l="41417" r="0" t="0"/>
            <a:stretch/>
          </p:blipFill>
          <p:spPr>
            <a:xfrm>
              <a:off x="4314326" y="2271800"/>
              <a:ext cx="4036349" cy="14962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123" name="Google Shape;123;p18"/>
            <p:cNvSpPr txBox="1"/>
            <p:nvPr/>
          </p:nvSpPr>
          <p:spPr>
            <a:xfrm>
              <a:off x="7201075" y="3446075"/>
              <a:ext cx="11496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lt2"/>
                  </a:solidFill>
                </a:rPr>
                <a:t>makezine</a:t>
              </a:r>
              <a:r>
                <a:rPr i="1" lang="en" sz="1100">
                  <a:solidFill>
                    <a:schemeClr val="lt2"/>
                  </a:solidFill>
                </a:rPr>
                <a:t>.com</a:t>
              </a:r>
              <a:endParaRPr i="1" sz="1100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Траектория </a:t>
            </a:r>
            <a:r>
              <a:rPr lang="en"/>
              <a:t>д</a:t>
            </a:r>
            <a:r>
              <a:rPr lang="en"/>
              <a:t>вижения </a:t>
            </a:r>
            <a:r>
              <a:rPr lang="en"/>
              <a:t>н</a:t>
            </a:r>
            <a:r>
              <a:rPr lang="en"/>
              <a:t>оги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00" y="2829900"/>
            <a:ext cx="1739311" cy="14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00" y="1651663"/>
            <a:ext cx="1854200" cy="81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9"/>
          <p:cNvGrpSpPr/>
          <p:nvPr/>
        </p:nvGrpSpPr>
        <p:grpSpPr>
          <a:xfrm>
            <a:off x="4682975" y="2829925"/>
            <a:ext cx="1739301" cy="1432900"/>
            <a:chOff x="4682975" y="2829925"/>
            <a:chExt cx="1739301" cy="1432900"/>
          </a:xfrm>
        </p:grpSpPr>
        <p:pic>
          <p:nvPicPr>
            <p:cNvPr id="132" name="Google Shape;13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82975" y="2829925"/>
              <a:ext cx="1739301" cy="143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9"/>
            <p:cNvSpPr txBox="1"/>
            <p:nvPr/>
          </p:nvSpPr>
          <p:spPr>
            <a:xfrm>
              <a:off x="5272675" y="3972125"/>
              <a:ext cx="1149600" cy="2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lt2"/>
                  </a:solidFill>
                  <a:highlight>
                    <a:schemeClr val="lt1"/>
                  </a:highlight>
                </a:rPr>
                <a:t>geogebra.org</a:t>
              </a:r>
              <a:endParaRPr i="1" sz="1100">
                <a:solidFill>
                  <a:schemeClr val="lt2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34" name="Google Shape;134;p19"/>
          <p:cNvSpPr txBox="1"/>
          <p:nvPr/>
        </p:nvSpPr>
        <p:spPr>
          <a:xfrm>
            <a:off x="2211200" y="3355875"/>
            <a:ext cx="224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- аккуратная траектория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6422275" y="3355850"/>
            <a:ext cx="247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- неаккуратная  траектория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2326100" y="1852376"/>
            <a:ext cx="42123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- функции, описывающие траекторию ноги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00" y="2956931"/>
            <a:ext cx="3996820" cy="84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00" y="3833971"/>
            <a:ext cx="3996822" cy="84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900" y="2047025"/>
            <a:ext cx="3996825" cy="8826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20"/>
          <p:cNvGraphicFramePr/>
          <p:nvPr/>
        </p:nvGraphicFramePr>
        <p:xfrm>
          <a:off x="471888" y="157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{975A7384-B245-4055-A581-3DA081FCE1C1}</a:tableStyleId>
              </a:tblPr>
              <a:tblGrid>
                <a:gridCol w="3996825"/>
                <a:gridCol w="2101675"/>
                <a:gridCol w="2101675"/>
              </a:tblGrid>
              <a:tr h="47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Рисунок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Походка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Размер следа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стандартная походка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 мм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Creep Gait с </a:t>
                      </a:r>
                      <a:r>
                        <a:rPr lang="en"/>
                        <a:t>двумя</a:t>
                      </a:r>
                      <a:r>
                        <a:rPr lang="en"/>
                        <a:t> точками синхронизации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 мм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Creep  Gait с тремя точками синхронизации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 мм</a:t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0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Исследование скольжения ноги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471900" y="221063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Оптимизация походки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78" y="1677163"/>
            <a:ext cx="3923565" cy="246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61" y="1342901"/>
            <a:ext cx="3115251" cy="280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5080425" y="4167288"/>
            <a:ext cx="355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оптимизированное поднятие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08575" y="4167288"/>
            <a:ext cx="395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еоптимизированное поднятие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